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6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477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6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1680210"/>
            <a:ext cx="4869180" cy="48691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1522571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Introduction to Computers</a:t>
            </a:r>
            <a:endParaRPr lang="en-US" sz="6707" dirty="0"/>
          </a:p>
        </p:txBody>
      </p:sp>
      <p:sp>
        <p:nvSpPr>
          <p:cNvPr id="7" name="Text 2"/>
          <p:cNvSpPr/>
          <p:nvPr/>
        </p:nvSpPr>
        <p:spPr>
          <a:xfrm>
            <a:off x="6350437" y="4022169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Computers are versatile machines that have revolutionized the way we live, work, and communicate. They process data, execute instructions, and enable us to access a vast amount of information at our fingertips. Mastering the fundamentals of computers is essential in today's digital world.</a:t>
            </a:r>
            <a:endParaRPr lang="en-US" sz="1944" dirty="0"/>
          </a:p>
        </p:txBody>
      </p:sp>
      <p:sp>
        <p:nvSpPr>
          <p:cNvPr id="9" name="Text 4"/>
          <p:cNvSpPr/>
          <p:nvPr/>
        </p:nvSpPr>
        <p:spPr>
          <a:xfrm>
            <a:off x="6498431" y="6442234"/>
            <a:ext cx="98941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pj</a:t>
            </a:r>
            <a:endParaRPr lang="en-US" sz="768" dirty="0"/>
          </a:p>
        </p:txBody>
      </p:sp>
      <p:sp>
        <p:nvSpPr>
          <p:cNvPr id="10" name="Text 5"/>
          <p:cNvSpPr/>
          <p:nvPr/>
        </p:nvSpPr>
        <p:spPr>
          <a:xfrm>
            <a:off x="6868716" y="6275070"/>
            <a:ext cx="1618059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endParaRPr lang="en-US" sz="243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203013"/>
            <a:ext cx="6963489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Hardware Components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Processor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brain of the computer, responsible for executing instructions and performing calculations.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Memory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4224218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Stores data and programs for quick access by the processor.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Storage Devices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Permanently store data, such as hard drives, solid-state drives, and optical discs.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9392" y="2235041"/>
            <a:ext cx="4935498" cy="375951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71168" y="607576"/>
            <a:ext cx="7601664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Software and Operating Systems</a:t>
            </a:r>
            <a:endParaRPr lang="en-US" sz="4338" dirty="0"/>
          </a:p>
        </p:txBody>
      </p:sp>
      <p:sp>
        <p:nvSpPr>
          <p:cNvPr id="7" name="Shape 2"/>
          <p:cNvSpPr/>
          <p:nvPr/>
        </p:nvSpPr>
        <p:spPr>
          <a:xfrm>
            <a:off x="1087993" y="2315170"/>
            <a:ext cx="27503" cy="5306854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8" name="Shape 3"/>
          <p:cNvSpPr/>
          <p:nvPr/>
        </p:nvSpPr>
        <p:spPr>
          <a:xfrm>
            <a:off x="1349573" y="2797195"/>
            <a:ext cx="771168" cy="27503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9" name="Shape 4"/>
          <p:cNvSpPr/>
          <p:nvPr/>
        </p:nvSpPr>
        <p:spPr>
          <a:xfrm>
            <a:off x="853797" y="2563058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2D3033"/>
          </a:solidFill>
          <a:ln/>
        </p:spPr>
      </p:sp>
      <p:sp>
        <p:nvSpPr>
          <p:cNvPr id="10" name="Text 5"/>
          <p:cNvSpPr/>
          <p:nvPr/>
        </p:nvSpPr>
        <p:spPr>
          <a:xfrm>
            <a:off x="1044654" y="2645688"/>
            <a:ext cx="114062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03" dirty="0"/>
          </a:p>
        </p:txBody>
      </p:sp>
      <p:sp>
        <p:nvSpPr>
          <p:cNvPr id="11" name="Text 6"/>
          <p:cNvSpPr/>
          <p:nvPr/>
        </p:nvSpPr>
        <p:spPr>
          <a:xfrm>
            <a:off x="2313623" y="2535436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System Software</a:t>
            </a:r>
            <a:endParaRPr lang="en-US" sz="2169" dirty="0"/>
          </a:p>
        </p:txBody>
      </p:sp>
      <p:sp>
        <p:nvSpPr>
          <p:cNvPr id="12" name="Text 7"/>
          <p:cNvSpPr/>
          <p:nvPr/>
        </p:nvSpPr>
        <p:spPr>
          <a:xfrm>
            <a:off x="2313623" y="3011924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Manages the computer's hardware and provides a platform for running application software.</a:t>
            </a:r>
            <a:endParaRPr lang="en-US" sz="1735" dirty="0"/>
          </a:p>
        </p:txBody>
      </p:sp>
      <p:sp>
        <p:nvSpPr>
          <p:cNvPr id="13" name="Shape 8"/>
          <p:cNvSpPr/>
          <p:nvPr/>
        </p:nvSpPr>
        <p:spPr>
          <a:xfrm>
            <a:off x="1349573" y="4639568"/>
            <a:ext cx="771168" cy="27503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4" name="Shape 9"/>
          <p:cNvSpPr/>
          <p:nvPr/>
        </p:nvSpPr>
        <p:spPr>
          <a:xfrm>
            <a:off x="853797" y="4405432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2D3033"/>
          </a:solidFill>
          <a:ln/>
        </p:spPr>
      </p:sp>
      <p:sp>
        <p:nvSpPr>
          <p:cNvPr id="15" name="Text 10"/>
          <p:cNvSpPr/>
          <p:nvPr/>
        </p:nvSpPr>
        <p:spPr>
          <a:xfrm>
            <a:off x="1000363" y="4488061"/>
            <a:ext cx="202644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03" dirty="0"/>
          </a:p>
        </p:txBody>
      </p:sp>
      <p:sp>
        <p:nvSpPr>
          <p:cNvPr id="16" name="Text 11"/>
          <p:cNvSpPr/>
          <p:nvPr/>
        </p:nvSpPr>
        <p:spPr>
          <a:xfrm>
            <a:off x="2313623" y="4377809"/>
            <a:ext cx="2785824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Application Software</a:t>
            </a:r>
            <a:endParaRPr lang="en-US" sz="2169" dirty="0"/>
          </a:p>
        </p:txBody>
      </p:sp>
      <p:sp>
        <p:nvSpPr>
          <p:cNvPr id="17" name="Text 12"/>
          <p:cNvSpPr/>
          <p:nvPr/>
        </p:nvSpPr>
        <p:spPr>
          <a:xfrm>
            <a:off x="2313623" y="4854297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Designed to perform specific tasks, such as word processing, spreadsheets, or media players.</a:t>
            </a:r>
            <a:endParaRPr lang="en-US" sz="1735" dirty="0"/>
          </a:p>
        </p:txBody>
      </p:sp>
      <p:sp>
        <p:nvSpPr>
          <p:cNvPr id="18" name="Shape 13"/>
          <p:cNvSpPr/>
          <p:nvPr/>
        </p:nvSpPr>
        <p:spPr>
          <a:xfrm>
            <a:off x="1349573" y="6481941"/>
            <a:ext cx="771168" cy="27503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9" name="Shape 14"/>
          <p:cNvSpPr/>
          <p:nvPr/>
        </p:nvSpPr>
        <p:spPr>
          <a:xfrm>
            <a:off x="853797" y="6247805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2D3033"/>
          </a:solidFill>
          <a:ln/>
        </p:spPr>
      </p:sp>
      <p:sp>
        <p:nvSpPr>
          <p:cNvPr id="20" name="Text 15"/>
          <p:cNvSpPr/>
          <p:nvPr/>
        </p:nvSpPr>
        <p:spPr>
          <a:xfrm>
            <a:off x="999173" y="6330434"/>
            <a:ext cx="204907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03" dirty="0"/>
          </a:p>
        </p:txBody>
      </p:sp>
      <p:sp>
        <p:nvSpPr>
          <p:cNvPr id="21" name="Text 16"/>
          <p:cNvSpPr/>
          <p:nvPr/>
        </p:nvSpPr>
        <p:spPr>
          <a:xfrm>
            <a:off x="2313623" y="6220182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Operating Systems</a:t>
            </a:r>
            <a:endParaRPr lang="en-US" sz="2169" dirty="0"/>
          </a:p>
        </p:txBody>
      </p:sp>
      <p:sp>
        <p:nvSpPr>
          <p:cNvPr id="22" name="Text 17"/>
          <p:cNvSpPr/>
          <p:nvPr/>
        </p:nvSpPr>
        <p:spPr>
          <a:xfrm>
            <a:off x="2313623" y="6696670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core software that controls the computer's resources and user interface.</a:t>
            </a:r>
            <a:endParaRPr lang="en-US" sz="173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9028" y="2436019"/>
            <a:ext cx="5036344" cy="335756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0079" y="1353860"/>
            <a:ext cx="5704403" cy="5625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30"/>
              </a:lnSpc>
              <a:buNone/>
            </a:pPr>
            <a:r>
              <a:rPr lang="en-US" sz="354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Storage and Memory</a:t>
            </a:r>
            <a:endParaRPr lang="en-US" sz="3544" dirty="0"/>
          </a:p>
        </p:txBody>
      </p:sp>
      <p:sp>
        <p:nvSpPr>
          <p:cNvPr id="7" name="Shape 2"/>
          <p:cNvSpPr/>
          <p:nvPr/>
        </p:nvSpPr>
        <p:spPr>
          <a:xfrm>
            <a:off x="630079" y="2186464"/>
            <a:ext cx="7883842" cy="1037273"/>
          </a:xfrm>
          <a:prstGeom prst="roundRect">
            <a:avLst>
              <a:gd name="adj" fmla="val 5207"/>
            </a:avLst>
          </a:prstGeom>
          <a:solidFill>
            <a:srgbClr val="2D3033"/>
          </a:solidFill>
          <a:ln/>
        </p:spPr>
      </p:sp>
      <p:sp>
        <p:nvSpPr>
          <p:cNvPr id="8" name="Text 3"/>
          <p:cNvSpPr/>
          <p:nvPr/>
        </p:nvSpPr>
        <p:spPr>
          <a:xfrm>
            <a:off x="810101" y="2366486"/>
            <a:ext cx="2250400" cy="2812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15"/>
              </a:lnSpc>
              <a:buNone/>
            </a:pPr>
            <a:r>
              <a:rPr lang="en-US" sz="177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RAM</a:t>
            </a:r>
            <a:endParaRPr lang="en-US" sz="1772" dirty="0"/>
          </a:p>
        </p:txBody>
      </p:sp>
      <p:sp>
        <p:nvSpPr>
          <p:cNvPr id="9" name="Text 4"/>
          <p:cNvSpPr/>
          <p:nvPr/>
        </p:nvSpPr>
        <p:spPr>
          <a:xfrm>
            <a:off x="810101" y="2755702"/>
            <a:ext cx="7523798" cy="2880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68"/>
              </a:lnSpc>
              <a:buNone/>
            </a:pPr>
            <a:r>
              <a:rPr lang="en-US" sz="141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temporary storage for data and programs currently in use by the processor.</a:t>
            </a:r>
            <a:endParaRPr lang="en-US" sz="1418" dirty="0"/>
          </a:p>
        </p:txBody>
      </p:sp>
      <p:sp>
        <p:nvSpPr>
          <p:cNvPr id="10" name="Shape 5"/>
          <p:cNvSpPr/>
          <p:nvPr/>
        </p:nvSpPr>
        <p:spPr>
          <a:xfrm>
            <a:off x="630079" y="3403759"/>
            <a:ext cx="7883842" cy="1037273"/>
          </a:xfrm>
          <a:prstGeom prst="roundRect">
            <a:avLst>
              <a:gd name="adj" fmla="val 5207"/>
            </a:avLst>
          </a:prstGeom>
          <a:solidFill>
            <a:srgbClr val="2D3033"/>
          </a:solidFill>
          <a:ln/>
        </p:spPr>
      </p:sp>
      <p:sp>
        <p:nvSpPr>
          <p:cNvPr id="11" name="Text 6"/>
          <p:cNvSpPr/>
          <p:nvPr/>
        </p:nvSpPr>
        <p:spPr>
          <a:xfrm>
            <a:off x="810101" y="3583781"/>
            <a:ext cx="2250400" cy="2812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15"/>
              </a:lnSpc>
              <a:buNone/>
            </a:pPr>
            <a:r>
              <a:rPr lang="en-US" sz="177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ROM</a:t>
            </a:r>
            <a:endParaRPr lang="en-US" sz="1772" dirty="0"/>
          </a:p>
        </p:txBody>
      </p:sp>
      <p:sp>
        <p:nvSpPr>
          <p:cNvPr id="12" name="Text 7"/>
          <p:cNvSpPr/>
          <p:nvPr/>
        </p:nvSpPr>
        <p:spPr>
          <a:xfrm>
            <a:off x="810101" y="3972997"/>
            <a:ext cx="7523798" cy="2880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68"/>
              </a:lnSpc>
              <a:buNone/>
            </a:pPr>
            <a:r>
              <a:rPr lang="en-US" sz="141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Stores the basic instructions needed to start the computer and load the operating system.</a:t>
            </a:r>
            <a:endParaRPr lang="en-US" sz="1418" dirty="0"/>
          </a:p>
        </p:txBody>
      </p:sp>
      <p:sp>
        <p:nvSpPr>
          <p:cNvPr id="13" name="Shape 8"/>
          <p:cNvSpPr/>
          <p:nvPr/>
        </p:nvSpPr>
        <p:spPr>
          <a:xfrm>
            <a:off x="630079" y="4621054"/>
            <a:ext cx="7883842" cy="1037273"/>
          </a:xfrm>
          <a:prstGeom prst="roundRect">
            <a:avLst>
              <a:gd name="adj" fmla="val 5207"/>
            </a:avLst>
          </a:prstGeom>
          <a:solidFill>
            <a:srgbClr val="2D3033"/>
          </a:solidFill>
          <a:ln/>
        </p:spPr>
      </p:sp>
      <p:sp>
        <p:nvSpPr>
          <p:cNvPr id="14" name="Text 9"/>
          <p:cNvSpPr/>
          <p:nvPr/>
        </p:nvSpPr>
        <p:spPr>
          <a:xfrm>
            <a:off x="810101" y="4801076"/>
            <a:ext cx="2250400" cy="2812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15"/>
              </a:lnSpc>
              <a:buNone/>
            </a:pPr>
            <a:r>
              <a:rPr lang="en-US" sz="177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Hard Drives</a:t>
            </a:r>
            <a:endParaRPr lang="en-US" sz="1772" dirty="0"/>
          </a:p>
        </p:txBody>
      </p:sp>
      <p:sp>
        <p:nvSpPr>
          <p:cNvPr id="15" name="Text 10"/>
          <p:cNvSpPr/>
          <p:nvPr/>
        </p:nvSpPr>
        <p:spPr>
          <a:xfrm>
            <a:off x="810101" y="5190292"/>
            <a:ext cx="7523798" cy="2880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68"/>
              </a:lnSpc>
              <a:buNone/>
            </a:pPr>
            <a:r>
              <a:rPr lang="en-US" sz="141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Offer large, permanent storage capacity for documents, files, and applications.</a:t>
            </a:r>
            <a:endParaRPr lang="en-US" sz="1418" dirty="0"/>
          </a:p>
        </p:txBody>
      </p:sp>
      <p:sp>
        <p:nvSpPr>
          <p:cNvPr id="16" name="Shape 11"/>
          <p:cNvSpPr/>
          <p:nvPr/>
        </p:nvSpPr>
        <p:spPr>
          <a:xfrm>
            <a:off x="630079" y="5838349"/>
            <a:ext cx="7883842" cy="1037273"/>
          </a:xfrm>
          <a:prstGeom prst="roundRect">
            <a:avLst>
              <a:gd name="adj" fmla="val 5207"/>
            </a:avLst>
          </a:prstGeom>
          <a:solidFill>
            <a:srgbClr val="2D3033"/>
          </a:solidFill>
          <a:ln/>
        </p:spPr>
      </p:sp>
      <p:sp>
        <p:nvSpPr>
          <p:cNvPr id="17" name="Text 12"/>
          <p:cNvSpPr/>
          <p:nvPr/>
        </p:nvSpPr>
        <p:spPr>
          <a:xfrm>
            <a:off x="810101" y="6018371"/>
            <a:ext cx="2250400" cy="2812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15"/>
              </a:lnSpc>
              <a:buNone/>
            </a:pPr>
            <a:r>
              <a:rPr lang="en-US" sz="177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Solid-State Drives</a:t>
            </a:r>
            <a:endParaRPr lang="en-US" sz="1772" dirty="0"/>
          </a:p>
        </p:txBody>
      </p:sp>
      <p:sp>
        <p:nvSpPr>
          <p:cNvPr id="18" name="Text 13"/>
          <p:cNvSpPr/>
          <p:nvPr/>
        </p:nvSpPr>
        <p:spPr>
          <a:xfrm>
            <a:off x="810101" y="6407587"/>
            <a:ext cx="7523798" cy="2880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68"/>
              </a:lnSpc>
              <a:buNone/>
            </a:pPr>
            <a:r>
              <a:rPr lang="en-US" sz="141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Faster and more reliable than traditional hard drives, with no moving parts.</a:t>
            </a:r>
            <a:endParaRPr lang="en-US" sz="1418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324017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324017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0098" y="2513052"/>
            <a:ext cx="5054203" cy="329791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04837" y="475178"/>
            <a:ext cx="5382697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Input and Output Devices</a:t>
            </a:r>
            <a:endParaRPr lang="en-US" sz="3402" dirty="0"/>
          </a:p>
        </p:txBody>
      </p:sp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1274445"/>
            <a:ext cx="431959" cy="431959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04837" y="187916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Keyboard</a:t>
            </a:r>
            <a:endParaRPr lang="en-US" sz="1701" dirty="0"/>
          </a:p>
        </p:txBody>
      </p:sp>
      <p:sp>
        <p:nvSpPr>
          <p:cNvPr id="9" name="Text 3"/>
          <p:cNvSpPr/>
          <p:nvPr/>
        </p:nvSpPr>
        <p:spPr>
          <a:xfrm>
            <a:off x="604837" y="225266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Allows users to input text and commands.</a:t>
            </a:r>
            <a:endParaRPr lang="en-US" sz="1361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3047643"/>
            <a:ext cx="431959" cy="431959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04837" y="365236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Mouse</a:t>
            </a:r>
            <a:endParaRPr lang="en-US" sz="1701" dirty="0"/>
          </a:p>
        </p:txBody>
      </p:sp>
      <p:sp>
        <p:nvSpPr>
          <p:cNvPr id="12" name="Text 5"/>
          <p:cNvSpPr/>
          <p:nvPr/>
        </p:nvSpPr>
        <p:spPr>
          <a:xfrm>
            <a:off x="604837" y="4025860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a way to interact with the graphical user interface.</a:t>
            </a:r>
            <a:endParaRPr lang="en-US" sz="1361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4837" y="4820841"/>
            <a:ext cx="431959" cy="431959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604837" y="5425559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Monitor</a:t>
            </a:r>
            <a:endParaRPr lang="en-US" sz="1701" dirty="0"/>
          </a:p>
        </p:txBody>
      </p:sp>
      <p:sp>
        <p:nvSpPr>
          <p:cNvPr id="15" name="Text 7"/>
          <p:cNvSpPr/>
          <p:nvPr/>
        </p:nvSpPr>
        <p:spPr>
          <a:xfrm>
            <a:off x="604837" y="5799058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Displays output, such as text, images, and video.</a:t>
            </a:r>
            <a:endParaRPr lang="en-US" sz="1361" dirty="0"/>
          </a:p>
        </p:txBody>
      </p:sp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4837" y="6594038"/>
            <a:ext cx="431959" cy="431959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604837" y="719875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Printer</a:t>
            </a:r>
            <a:endParaRPr lang="en-US" sz="1701" dirty="0"/>
          </a:p>
        </p:txBody>
      </p:sp>
      <p:sp>
        <p:nvSpPr>
          <p:cNvPr id="18" name="Text 9"/>
          <p:cNvSpPr/>
          <p:nvPr/>
        </p:nvSpPr>
        <p:spPr>
          <a:xfrm>
            <a:off x="604837" y="7572256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Transforms digital information into physical, printed documents.</a:t>
            </a:r>
            <a:endParaRPr lang="en-US" sz="136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6181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94366" y="3194923"/>
            <a:ext cx="9265801" cy="654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54"/>
              </a:lnSpc>
              <a:buNone/>
            </a:pPr>
            <a:r>
              <a:rPr lang="en-US" sz="4123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Computer Networks and the Internet</a:t>
            </a:r>
            <a:endParaRPr lang="en-US" sz="4123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4366" y="4163497"/>
            <a:ext cx="3813810" cy="83772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803797" y="5315307"/>
            <a:ext cx="3322320" cy="327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7"/>
              </a:lnSpc>
              <a:buNone/>
            </a:pPr>
            <a:r>
              <a:rPr lang="en-US" sz="206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Local Area Network (LAN)</a:t>
            </a:r>
            <a:endParaRPr lang="en-US" sz="2062" dirty="0"/>
          </a:p>
        </p:txBody>
      </p:sp>
      <p:sp>
        <p:nvSpPr>
          <p:cNvPr id="8" name="Text 3"/>
          <p:cNvSpPr/>
          <p:nvPr/>
        </p:nvSpPr>
        <p:spPr>
          <a:xfrm>
            <a:off x="1803797" y="5768102"/>
            <a:ext cx="3394948" cy="10051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39"/>
              </a:lnSpc>
              <a:buNone/>
            </a:pPr>
            <a:r>
              <a:rPr lang="en-US" sz="164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Connects computers and devices within a small geographic area, such as a home or office.</a:t>
            </a:r>
            <a:endParaRPr lang="en-US" sz="1649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8176" y="4163497"/>
            <a:ext cx="3813810" cy="83772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617607" y="5315307"/>
            <a:ext cx="3378637" cy="327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7"/>
              </a:lnSpc>
              <a:buNone/>
            </a:pPr>
            <a:r>
              <a:rPr lang="en-US" sz="206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Wide Area Network (WAN)</a:t>
            </a:r>
            <a:endParaRPr lang="en-US" sz="2062" dirty="0"/>
          </a:p>
        </p:txBody>
      </p:sp>
      <p:sp>
        <p:nvSpPr>
          <p:cNvPr id="11" name="Text 5"/>
          <p:cNvSpPr/>
          <p:nvPr/>
        </p:nvSpPr>
        <p:spPr>
          <a:xfrm>
            <a:off x="5617607" y="5768102"/>
            <a:ext cx="3394948" cy="10051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39"/>
              </a:lnSpc>
              <a:buNone/>
            </a:pPr>
            <a:r>
              <a:rPr lang="en-US" sz="164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Connects LANs and devices over a larger geographic area, such as across cities or countries.</a:t>
            </a:r>
            <a:endParaRPr lang="en-US" sz="1649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21986" y="4163497"/>
            <a:ext cx="3813929" cy="83772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431417" y="5315307"/>
            <a:ext cx="2618184" cy="327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7"/>
              </a:lnSpc>
              <a:buNone/>
            </a:pPr>
            <a:r>
              <a:rPr lang="en-US" sz="206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Internet</a:t>
            </a:r>
            <a:endParaRPr lang="en-US" sz="2062" dirty="0"/>
          </a:p>
        </p:txBody>
      </p:sp>
      <p:sp>
        <p:nvSpPr>
          <p:cNvPr id="14" name="Text 7"/>
          <p:cNvSpPr/>
          <p:nvPr/>
        </p:nvSpPr>
        <p:spPr>
          <a:xfrm>
            <a:off x="9431417" y="5768102"/>
            <a:ext cx="3395067" cy="1675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39"/>
              </a:lnSpc>
              <a:buNone/>
            </a:pPr>
            <a:r>
              <a:rPr lang="en-US" sz="164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global network of interconnected networks that allows for the exchange of information and communication worldwide.</a:t>
            </a:r>
            <a:endParaRPr lang="en-US" sz="164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7721" y="2590086"/>
            <a:ext cx="4998839" cy="304931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82585" y="841058"/>
            <a:ext cx="7334488" cy="6096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4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Computer Security and Privacy</a:t>
            </a:r>
            <a:endParaRPr lang="en-US" sz="3840" dirty="0"/>
          </a:p>
        </p:txBody>
      </p:sp>
      <p:sp>
        <p:nvSpPr>
          <p:cNvPr id="7" name="Shape 2"/>
          <p:cNvSpPr/>
          <p:nvPr/>
        </p:nvSpPr>
        <p:spPr>
          <a:xfrm>
            <a:off x="682585" y="1962626"/>
            <a:ext cx="438864" cy="438864"/>
          </a:xfrm>
          <a:prstGeom prst="roundRect">
            <a:avLst>
              <a:gd name="adj" fmla="val 13334"/>
            </a:avLst>
          </a:prstGeom>
          <a:solidFill>
            <a:srgbClr val="2D3033"/>
          </a:solidFill>
          <a:ln/>
        </p:spPr>
      </p:sp>
      <p:sp>
        <p:nvSpPr>
          <p:cNvPr id="8" name="Text 3"/>
          <p:cNvSpPr/>
          <p:nvPr/>
        </p:nvSpPr>
        <p:spPr>
          <a:xfrm>
            <a:off x="851535" y="2035731"/>
            <a:ext cx="100965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304" dirty="0"/>
          </a:p>
        </p:txBody>
      </p:sp>
      <p:sp>
        <p:nvSpPr>
          <p:cNvPr id="9" name="Text 4"/>
          <p:cNvSpPr/>
          <p:nvPr/>
        </p:nvSpPr>
        <p:spPr>
          <a:xfrm>
            <a:off x="1316474" y="1962626"/>
            <a:ext cx="2438162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Antivirus Software</a:t>
            </a:r>
            <a:endParaRPr lang="en-US" sz="1920" dirty="0"/>
          </a:p>
        </p:txBody>
      </p:sp>
      <p:sp>
        <p:nvSpPr>
          <p:cNvPr id="10" name="Text 5"/>
          <p:cNvSpPr/>
          <p:nvPr/>
        </p:nvSpPr>
        <p:spPr>
          <a:xfrm>
            <a:off x="1316474" y="2384346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Protects against malware and other cyber threats that can compromise system security.</a:t>
            </a:r>
            <a:endParaRPr lang="en-US" sz="1536" dirty="0"/>
          </a:p>
        </p:txBody>
      </p:sp>
      <p:sp>
        <p:nvSpPr>
          <p:cNvPr id="11" name="Shape 6"/>
          <p:cNvSpPr/>
          <p:nvPr/>
        </p:nvSpPr>
        <p:spPr>
          <a:xfrm>
            <a:off x="682585" y="3422690"/>
            <a:ext cx="438864" cy="438864"/>
          </a:xfrm>
          <a:prstGeom prst="roundRect">
            <a:avLst>
              <a:gd name="adj" fmla="val 13334"/>
            </a:avLst>
          </a:prstGeom>
          <a:solidFill>
            <a:srgbClr val="2D3033"/>
          </a:solidFill>
          <a:ln/>
        </p:spPr>
      </p:sp>
      <p:sp>
        <p:nvSpPr>
          <p:cNvPr id="12" name="Text 7"/>
          <p:cNvSpPr/>
          <p:nvPr/>
        </p:nvSpPr>
        <p:spPr>
          <a:xfrm>
            <a:off x="812363" y="3495794"/>
            <a:ext cx="179308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304" dirty="0"/>
          </a:p>
        </p:txBody>
      </p:sp>
      <p:sp>
        <p:nvSpPr>
          <p:cNvPr id="13" name="Text 8"/>
          <p:cNvSpPr/>
          <p:nvPr/>
        </p:nvSpPr>
        <p:spPr>
          <a:xfrm>
            <a:off x="1316474" y="3422690"/>
            <a:ext cx="2438162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Firewalls</a:t>
            </a:r>
            <a:endParaRPr lang="en-US" sz="1920" dirty="0"/>
          </a:p>
        </p:txBody>
      </p:sp>
      <p:sp>
        <p:nvSpPr>
          <p:cNvPr id="14" name="Text 9"/>
          <p:cNvSpPr/>
          <p:nvPr/>
        </p:nvSpPr>
        <p:spPr>
          <a:xfrm>
            <a:off x="1316474" y="3844409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Monitor and control incoming and outgoing network traffic to prevent unauthorized access.</a:t>
            </a:r>
            <a:endParaRPr lang="en-US" sz="1536" dirty="0"/>
          </a:p>
        </p:txBody>
      </p:sp>
      <p:sp>
        <p:nvSpPr>
          <p:cNvPr id="15" name="Shape 10"/>
          <p:cNvSpPr/>
          <p:nvPr/>
        </p:nvSpPr>
        <p:spPr>
          <a:xfrm>
            <a:off x="682585" y="4882753"/>
            <a:ext cx="438864" cy="438864"/>
          </a:xfrm>
          <a:prstGeom prst="roundRect">
            <a:avLst>
              <a:gd name="adj" fmla="val 13334"/>
            </a:avLst>
          </a:prstGeom>
          <a:solidFill>
            <a:srgbClr val="2D3033"/>
          </a:solidFill>
          <a:ln/>
        </p:spPr>
      </p:sp>
      <p:sp>
        <p:nvSpPr>
          <p:cNvPr id="16" name="Text 11"/>
          <p:cNvSpPr/>
          <p:nvPr/>
        </p:nvSpPr>
        <p:spPr>
          <a:xfrm>
            <a:off x="811292" y="4955858"/>
            <a:ext cx="181332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304" dirty="0"/>
          </a:p>
        </p:txBody>
      </p:sp>
      <p:sp>
        <p:nvSpPr>
          <p:cNvPr id="17" name="Text 12"/>
          <p:cNvSpPr/>
          <p:nvPr/>
        </p:nvSpPr>
        <p:spPr>
          <a:xfrm>
            <a:off x="1316474" y="4882753"/>
            <a:ext cx="2438162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Encryption</a:t>
            </a:r>
            <a:endParaRPr lang="en-US" sz="1920" dirty="0"/>
          </a:p>
        </p:txBody>
      </p:sp>
      <p:sp>
        <p:nvSpPr>
          <p:cNvPr id="18" name="Text 13"/>
          <p:cNvSpPr/>
          <p:nvPr/>
        </p:nvSpPr>
        <p:spPr>
          <a:xfrm>
            <a:off x="1316474" y="5304473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Secures data by converting it into a coded format that can only be accessed by authorized users.</a:t>
            </a:r>
            <a:endParaRPr lang="en-US" sz="1536" dirty="0"/>
          </a:p>
        </p:txBody>
      </p:sp>
      <p:sp>
        <p:nvSpPr>
          <p:cNvPr id="19" name="Shape 14"/>
          <p:cNvSpPr/>
          <p:nvPr/>
        </p:nvSpPr>
        <p:spPr>
          <a:xfrm>
            <a:off x="682585" y="6342817"/>
            <a:ext cx="438864" cy="438864"/>
          </a:xfrm>
          <a:prstGeom prst="roundRect">
            <a:avLst>
              <a:gd name="adj" fmla="val 13334"/>
            </a:avLst>
          </a:prstGeom>
          <a:solidFill>
            <a:srgbClr val="2D3033"/>
          </a:solidFill>
          <a:ln/>
        </p:spPr>
      </p:sp>
      <p:sp>
        <p:nvSpPr>
          <p:cNvPr id="20" name="Text 15"/>
          <p:cNvSpPr/>
          <p:nvPr/>
        </p:nvSpPr>
        <p:spPr>
          <a:xfrm>
            <a:off x="816412" y="6415921"/>
            <a:ext cx="171093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en-US" sz="230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304" dirty="0"/>
          </a:p>
        </p:txBody>
      </p:sp>
      <p:sp>
        <p:nvSpPr>
          <p:cNvPr id="21" name="Text 16"/>
          <p:cNvSpPr/>
          <p:nvPr/>
        </p:nvSpPr>
        <p:spPr>
          <a:xfrm>
            <a:off x="1316474" y="6342817"/>
            <a:ext cx="2438162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Backups</a:t>
            </a:r>
            <a:endParaRPr lang="en-US" sz="1920" dirty="0"/>
          </a:p>
        </p:txBody>
      </p:sp>
      <p:sp>
        <p:nvSpPr>
          <p:cNvPr id="22" name="Text 17"/>
          <p:cNvSpPr/>
          <p:nvPr/>
        </p:nvSpPr>
        <p:spPr>
          <a:xfrm>
            <a:off x="1316474" y="6764536"/>
            <a:ext cx="7144941" cy="6238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7"/>
              </a:lnSpc>
              <a:buNone/>
            </a:pPr>
            <a:r>
              <a:rPr lang="en-US" sz="153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Ensure important data can be restored in the event of a system failure or data loss.</a:t>
            </a:r>
            <a:endParaRPr lang="en-US" sz="1536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53788"/>
            <a:ext cx="14630400" cy="8239839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5422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0220" y="3101459"/>
            <a:ext cx="6943725" cy="6355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05"/>
              </a:lnSpc>
              <a:buNone/>
            </a:pPr>
            <a:r>
              <a:rPr lang="en-US" sz="400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Trends in Computing</a:t>
            </a:r>
            <a:endParaRPr lang="en-US" sz="4004" dirty="0"/>
          </a:p>
        </p:txBody>
      </p:sp>
      <p:sp>
        <p:nvSpPr>
          <p:cNvPr id="6" name="Text 2"/>
          <p:cNvSpPr/>
          <p:nvPr/>
        </p:nvSpPr>
        <p:spPr>
          <a:xfrm>
            <a:off x="1963579" y="4171593"/>
            <a:ext cx="5144453" cy="3252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Artificial Intelligence</a:t>
            </a:r>
            <a:endParaRPr lang="en-US" sz="1601" dirty="0"/>
          </a:p>
        </p:txBody>
      </p:sp>
      <p:sp>
        <p:nvSpPr>
          <p:cNvPr id="7" name="Text 3"/>
          <p:cNvSpPr/>
          <p:nvPr/>
        </p:nvSpPr>
        <p:spPr>
          <a:xfrm>
            <a:off x="7522369" y="4171593"/>
            <a:ext cx="5144453" cy="650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Machines that can learn, reason, and perform tasks autonomously.</a:t>
            </a:r>
            <a:endParaRPr lang="en-US" sz="1601" dirty="0"/>
          </a:p>
        </p:txBody>
      </p:sp>
      <p:sp>
        <p:nvSpPr>
          <p:cNvPr id="8" name="Shape 4"/>
          <p:cNvSpPr/>
          <p:nvPr/>
        </p:nvSpPr>
        <p:spPr>
          <a:xfrm>
            <a:off x="1760220" y="4951690"/>
            <a:ext cx="11109960" cy="909637"/>
          </a:xfrm>
          <a:prstGeom prst="rect">
            <a:avLst/>
          </a:prstGeom>
          <a:solidFill>
            <a:srgbClr val="2D3033"/>
          </a:solidFill>
          <a:ln/>
        </p:spPr>
      </p:sp>
      <p:sp>
        <p:nvSpPr>
          <p:cNvPr id="9" name="Text 5"/>
          <p:cNvSpPr/>
          <p:nvPr/>
        </p:nvSpPr>
        <p:spPr>
          <a:xfrm>
            <a:off x="1963579" y="5081230"/>
            <a:ext cx="5144453" cy="3252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Internet of Things (IoT)</a:t>
            </a:r>
            <a:endParaRPr lang="en-US" sz="1601" dirty="0"/>
          </a:p>
        </p:txBody>
      </p:sp>
      <p:sp>
        <p:nvSpPr>
          <p:cNvPr id="10" name="Text 6"/>
          <p:cNvSpPr/>
          <p:nvPr/>
        </p:nvSpPr>
        <p:spPr>
          <a:xfrm>
            <a:off x="7522369" y="5081230"/>
            <a:ext cx="5144453" cy="650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interconnection of everyday devices and appliances to the internet.</a:t>
            </a:r>
            <a:endParaRPr lang="en-US" sz="1601" dirty="0"/>
          </a:p>
        </p:txBody>
      </p:sp>
      <p:sp>
        <p:nvSpPr>
          <p:cNvPr id="11" name="Text 7"/>
          <p:cNvSpPr/>
          <p:nvPr/>
        </p:nvSpPr>
        <p:spPr>
          <a:xfrm>
            <a:off x="1963579" y="5990868"/>
            <a:ext cx="5144453" cy="3252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Quantum Computing</a:t>
            </a:r>
            <a:endParaRPr lang="en-US" sz="1601" dirty="0"/>
          </a:p>
        </p:txBody>
      </p:sp>
      <p:sp>
        <p:nvSpPr>
          <p:cNvPr id="12" name="Text 8"/>
          <p:cNvSpPr/>
          <p:nvPr/>
        </p:nvSpPr>
        <p:spPr>
          <a:xfrm>
            <a:off x="7522369" y="5990868"/>
            <a:ext cx="5144453" cy="650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Harnessing the principles of quantum mechanics to perform complex calculations.</a:t>
            </a:r>
            <a:endParaRPr lang="en-US" sz="1601" dirty="0"/>
          </a:p>
        </p:txBody>
      </p:sp>
      <p:sp>
        <p:nvSpPr>
          <p:cNvPr id="13" name="Shape 9"/>
          <p:cNvSpPr/>
          <p:nvPr/>
        </p:nvSpPr>
        <p:spPr>
          <a:xfrm>
            <a:off x="1760220" y="6770965"/>
            <a:ext cx="11109960" cy="909637"/>
          </a:xfrm>
          <a:prstGeom prst="rect">
            <a:avLst/>
          </a:prstGeom>
          <a:solidFill>
            <a:srgbClr val="2D3033"/>
          </a:solidFill>
          <a:ln/>
        </p:spPr>
      </p:sp>
      <p:sp>
        <p:nvSpPr>
          <p:cNvPr id="14" name="Text 10"/>
          <p:cNvSpPr/>
          <p:nvPr/>
        </p:nvSpPr>
        <p:spPr>
          <a:xfrm>
            <a:off x="1963579" y="6900505"/>
            <a:ext cx="5144453" cy="3252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5G and Beyond</a:t>
            </a:r>
            <a:endParaRPr lang="en-US" sz="1601" dirty="0"/>
          </a:p>
        </p:txBody>
      </p:sp>
      <p:sp>
        <p:nvSpPr>
          <p:cNvPr id="15" name="Text 11"/>
          <p:cNvSpPr/>
          <p:nvPr/>
        </p:nvSpPr>
        <p:spPr>
          <a:xfrm>
            <a:off x="7522369" y="6900505"/>
            <a:ext cx="5144453" cy="650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2"/>
              </a:lnSpc>
              <a:buNone/>
            </a:pPr>
            <a:r>
              <a:rPr lang="en-US" sz="160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Faster, more reliable, and more ubiquitous wireless communication networks.</a:t>
            </a:r>
            <a:endParaRPr lang="en-US" sz="160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487</Words>
  <Application>Microsoft Office PowerPoint</Application>
  <PresentationFormat>Custom</PresentationFormat>
  <Paragraphs>75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Prata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Windows User</cp:lastModifiedBy>
  <cp:revision>2</cp:revision>
  <dcterms:created xsi:type="dcterms:W3CDTF">2024-07-02T05:30:20Z</dcterms:created>
  <dcterms:modified xsi:type="dcterms:W3CDTF">2024-07-02T05:34:55Z</dcterms:modified>
</cp:coreProperties>
</file>